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21" r:id="rId2"/>
    <p:sldId id="664" r:id="rId3"/>
    <p:sldId id="674" r:id="rId4"/>
    <p:sldId id="667" r:id="rId5"/>
    <p:sldId id="669" r:id="rId6"/>
    <p:sldId id="668" r:id="rId7"/>
    <p:sldId id="670" r:id="rId8"/>
    <p:sldId id="662" r:id="rId9"/>
    <p:sldId id="635" r:id="rId10"/>
    <p:sldId id="636" r:id="rId11"/>
    <p:sldId id="666" r:id="rId12"/>
    <p:sldId id="652" r:id="rId13"/>
  </p:sldIdLst>
  <p:sldSz cx="10080625" cy="7559675"/>
  <p:notesSz cx="6797675" cy="9928225"/>
  <p:defaultTextStyle>
    <a:defPPr>
      <a:defRPr lang="en-GB"/>
    </a:defPPr>
    <a:lvl1pPr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286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45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0425" indent="-212725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63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D35A"/>
    <a:srgbClr val="009900"/>
    <a:srgbClr val="CC0000"/>
    <a:srgbClr val="005EA4"/>
    <a:srgbClr val="3A003A"/>
    <a:srgbClr val="D0EAEC"/>
    <a:srgbClr val="CCFFCC"/>
    <a:srgbClr val="1D7926"/>
    <a:srgbClr val="28A434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33" autoAdjust="0"/>
    <p:restoredTop sz="93032" autoAdjust="0"/>
  </p:normalViewPr>
  <p:slideViewPr>
    <p:cSldViewPr snapToGrid="0">
      <p:cViewPr>
        <p:scale>
          <a:sx n="70" d="100"/>
          <a:sy n="70" d="100"/>
        </p:scale>
        <p:origin x="-58" y="8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4"/>
    </p:cViewPr>
  </p:sorterViewPr>
  <p:notesViewPr>
    <p:cSldViewPr snapToGrid="0">
      <p:cViewPr varScale="1">
        <p:scale>
          <a:sx n="51" d="100"/>
          <a:sy n="51" d="100"/>
        </p:scale>
        <p:origin x="-1854" y="-114"/>
      </p:cViewPr>
      <p:guideLst>
        <p:guide orient="horz" pos="2673"/>
        <p:guide pos="1943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367816091954023E-2"/>
                  <c:y val="-5.9527556102545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367816091954023E-3"/>
                  <c:y val="-3.968503740169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9685037401696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839080459770114E-3"/>
                  <c:y val="-4.8188973987774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факт 2013 год</c:v>
                </c:pt>
                <c:pt idx="1">
                  <c:v>факт 2014 год</c:v>
                </c:pt>
                <c:pt idx="2">
                  <c:v>план 2015 год</c:v>
                </c:pt>
                <c:pt idx="3">
                  <c:v>прогноз 2015год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27.9</c:v>
                </c:pt>
                <c:pt idx="1">
                  <c:v>30.6</c:v>
                </c:pt>
                <c:pt idx="2">
                  <c:v>28.3</c:v>
                </c:pt>
                <c:pt idx="3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611584"/>
        <c:axId val="120671040"/>
      </c:barChart>
      <c:catAx>
        <c:axId val="12461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0671040"/>
        <c:crosses val="autoZero"/>
        <c:auto val="1"/>
        <c:lblAlgn val="ctr"/>
        <c:lblOffset val="100"/>
        <c:noMultiLvlLbl val="0"/>
      </c:catAx>
      <c:valAx>
        <c:axId val="12067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611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7610062602385932E-2"/>
                  <c:y val="-3.9169778048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77567819251427E-2"/>
                  <c:y val="-3.6721666920794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012578252982307E-2"/>
                  <c:y val="-3.6721666920794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545073036116815E-2"/>
                  <c:y val="-3.4273555792741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факт 2013 год</c:v>
                </c:pt>
                <c:pt idx="1">
                  <c:v>факт 2014 год</c:v>
                </c:pt>
                <c:pt idx="2">
                  <c:v>план 2015 год</c:v>
                </c:pt>
                <c:pt idx="3">
                  <c:v>прогноз 2015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11.8</c:v>
                </c:pt>
                <c:pt idx="1">
                  <c:v>83.3</c:v>
                </c:pt>
                <c:pt idx="2">
                  <c:v>101.5</c:v>
                </c:pt>
                <c:pt idx="3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90752"/>
        <c:axId val="120669312"/>
      </c:barChart>
      <c:catAx>
        <c:axId val="36490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0669312"/>
        <c:crosses val="autoZero"/>
        <c:auto val="1"/>
        <c:lblAlgn val="ctr"/>
        <c:lblOffset val="100"/>
        <c:noMultiLvlLbl val="0"/>
      </c:catAx>
      <c:valAx>
        <c:axId val="1206693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3649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042553191489362E-2"/>
          <c:y val="4.6989720998531569E-2"/>
          <c:w val="0.96595744680851059"/>
          <c:h val="0.87231537687744976"/>
        </c:manualLayout>
      </c:layout>
      <c:lineChart>
        <c:grouping val="standard"/>
        <c:varyColors val="0"/>
        <c:ser>
          <c:idx val="0"/>
          <c:order val="0"/>
          <c:spPr>
            <a:ln w="60325"/>
          </c:spPr>
          <c:dLbls>
            <c:txPr>
              <a:bodyPr/>
              <a:lstStyle/>
              <a:p>
                <a:pPr>
                  <a:defRPr sz="1600" b="1"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Лист1!$B$5:$E$5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Лист1!$B$4:$E$4</c:f>
              <c:numCache>
                <c:formatCode>0.00</c:formatCode>
                <c:ptCount val="4"/>
                <c:pt idx="0">
                  <c:v>49.299926308032425</c:v>
                </c:pt>
                <c:pt idx="1">
                  <c:v>54.158122579175206</c:v>
                </c:pt>
                <c:pt idx="2">
                  <c:v>58.826496301277743</c:v>
                </c:pt>
                <c:pt idx="3">
                  <c:v>63.203342618384404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19616"/>
        <c:axId val="121949568"/>
      </c:lineChart>
      <c:catAx>
        <c:axId val="84719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49568"/>
        <c:crosses val="autoZero"/>
        <c:auto val="1"/>
        <c:lblAlgn val="ctr"/>
        <c:lblOffset val="100"/>
        <c:noMultiLvlLbl val="0"/>
      </c:catAx>
      <c:valAx>
        <c:axId val="12194956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84719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0D1D9-E1E0-4084-BCDC-D52604081993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080E14-F68B-49E7-AE86-8239C797666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Цели управления государственным имуществом</a:t>
          </a:r>
          <a:endParaRPr lang="ru-RU" b="1" dirty="0">
            <a:solidFill>
              <a:srgbClr val="002060"/>
            </a:solidFill>
          </a:endParaRPr>
        </a:p>
      </dgm:t>
    </dgm:pt>
    <dgm:pt modelId="{690503D7-DECA-4DB3-A98A-F1E0D2A5B42F}" type="parTrans" cxnId="{64906E6E-C341-40D0-8937-2827138FEC0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2043D163-58C1-427F-A361-32B82D9B2B7E}" type="sibTrans" cxnId="{64906E6E-C341-40D0-8937-2827138FEC0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203EA56-952B-4F3B-AE25-698B0B165F72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</a:rPr>
            <a:t>Обеспечение реализации  полномочий органами государственной власти Кировской области</a:t>
          </a:r>
          <a:endParaRPr lang="ru-RU" b="0" dirty="0">
            <a:solidFill>
              <a:srgbClr val="002060"/>
            </a:solidFill>
          </a:endParaRPr>
        </a:p>
      </dgm:t>
    </dgm:pt>
    <dgm:pt modelId="{63B034DD-8161-4557-A604-3C3F362FBAFE}" type="parTrans" cxnId="{9A1A16E4-544E-4B66-96A4-9AB29FFCAA26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48409E8-613F-49E3-8FF1-BFC08BB96419}" type="sibTrans" cxnId="{9A1A16E4-544E-4B66-96A4-9AB29FFCAA26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63C7526-6C27-40BC-A53F-FFC975E0D610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</a:rPr>
            <a:t>Обеспечение доходов областного бюджета</a:t>
          </a:r>
          <a:endParaRPr lang="ru-RU" b="0" dirty="0">
            <a:solidFill>
              <a:srgbClr val="002060"/>
            </a:solidFill>
          </a:endParaRPr>
        </a:p>
      </dgm:t>
    </dgm:pt>
    <dgm:pt modelId="{A53DD32B-56C7-4CF9-B528-E3B351963A4E}" type="parTrans" cxnId="{98AD3230-5B17-4CFC-88A6-DEA7E9831F7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39BB478-070F-4673-A7CD-600AF638CF34}" type="sibTrans" cxnId="{98AD3230-5B17-4CFC-88A6-DEA7E9831F7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056ECB7-D4F9-4D7B-95F6-46FCDDDF8AF7}">
      <dgm:prSet/>
      <dgm:spPr/>
      <dgm:t>
        <a:bodyPr/>
        <a:lstStyle/>
        <a:p>
          <a:r>
            <a:rPr lang="ru-RU" b="0" smtClean="0">
              <a:solidFill>
                <a:srgbClr val="002060"/>
              </a:solidFill>
            </a:rPr>
            <a:t>Создание условий для социально-экономического развития области</a:t>
          </a:r>
          <a:endParaRPr lang="ru-RU" b="0" dirty="0">
            <a:solidFill>
              <a:srgbClr val="002060"/>
            </a:solidFill>
          </a:endParaRPr>
        </a:p>
      </dgm:t>
    </dgm:pt>
    <dgm:pt modelId="{2FABA1D5-055E-4192-B918-A61B69D4ED6A}" type="parTrans" cxnId="{B80EE6BE-5232-482C-9CDF-8676DDBE9D6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CB5315A-9A5F-48AE-9E34-7BA919821785}" type="sibTrans" cxnId="{B80EE6BE-5232-482C-9CDF-8676DDBE9D6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A915A27F-E455-45E5-87BA-802DA58FE850}" type="pres">
      <dgm:prSet presAssocID="{3010D1D9-E1E0-4084-BCDC-D526040819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113646-5A92-43A5-9535-F6035D1AEA6A}" type="pres">
      <dgm:prSet presAssocID="{52080E14-F68B-49E7-AE86-8239C7976663}" presName="hierRoot1" presStyleCnt="0"/>
      <dgm:spPr/>
    </dgm:pt>
    <dgm:pt modelId="{F1625ABD-5E6A-4783-9927-168E8C344FEE}" type="pres">
      <dgm:prSet presAssocID="{52080E14-F68B-49E7-AE86-8239C7976663}" presName="composite" presStyleCnt="0"/>
      <dgm:spPr/>
    </dgm:pt>
    <dgm:pt modelId="{6CFB7A57-B63C-4558-A3F8-81021E639AF6}" type="pres">
      <dgm:prSet presAssocID="{52080E14-F68B-49E7-AE86-8239C7976663}" presName="background" presStyleLbl="node0" presStyleIdx="0" presStyleCnt="1"/>
      <dgm:spPr/>
    </dgm:pt>
    <dgm:pt modelId="{E8A8ECC4-B94D-4CE1-9627-E57B2452E420}" type="pres">
      <dgm:prSet presAssocID="{52080E14-F68B-49E7-AE86-8239C7976663}" presName="text" presStyleLbl="fgAcc0" presStyleIdx="0" presStyleCnt="1" custScaleX="234443" custScaleY="3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0249FA-7B00-44B5-AD14-4872A2F996A7}" type="pres">
      <dgm:prSet presAssocID="{52080E14-F68B-49E7-AE86-8239C7976663}" presName="hierChild2" presStyleCnt="0"/>
      <dgm:spPr/>
    </dgm:pt>
    <dgm:pt modelId="{5066B0F5-681C-41A2-B567-BF8C1CA5BD97}" type="pres">
      <dgm:prSet presAssocID="{63B034DD-8161-4557-A604-3C3F362FBAF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9CD5137-1AAB-460B-BD86-AFE701CCE3AA}" type="pres">
      <dgm:prSet presAssocID="{5203EA56-952B-4F3B-AE25-698B0B165F72}" presName="hierRoot2" presStyleCnt="0"/>
      <dgm:spPr/>
    </dgm:pt>
    <dgm:pt modelId="{42FDC9B9-D195-481E-84C6-F87C1606C89E}" type="pres">
      <dgm:prSet presAssocID="{5203EA56-952B-4F3B-AE25-698B0B165F72}" presName="composite2" presStyleCnt="0"/>
      <dgm:spPr/>
    </dgm:pt>
    <dgm:pt modelId="{8A21D95A-45BC-4CFA-BCBF-5C81130821C4}" type="pres">
      <dgm:prSet presAssocID="{5203EA56-952B-4F3B-AE25-698B0B165F72}" presName="background2" presStyleLbl="node2" presStyleIdx="0" presStyleCnt="3"/>
      <dgm:spPr/>
    </dgm:pt>
    <dgm:pt modelId="{C33DF67B-306E-4BAF-BA23-81753396C2C1}" type="pres">
      <dgm:prSet presAssocID="{5203EA56-952B-4F3B-AE25-698B0B165F72}" presName="text2" presStyleLbl="fgAcc2" presStyleIdx="0" presStyleCnt="3" custScaleX="107952" custScaleY="89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82113B-35E3-4183-89A3-390976938B68}" type="pres">
      <dgm:prSet presAssocID="{5203EA56-952B-4F3B-AE25-698B0B165F72}" presName="hierChild3" presStyleCnt="0"/>
      <dgm:spPr/>
    </dgm:pt>
    <dgm:pt modelId="{A91762E2-1D1F-4CBD-A224-D7AC3C5E3A7B}" type="pres">
      <dgm:prSet presAssocID="{A53DD32B-56C7-4CF9-B528-E3B351963A4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82AD1B1-4C0E-45A4-B3FD-DB5DFA330298}" type="pres">
      <dgm:prSet presAssocID="{563C7526-6C27-40BC-A53F-FFC975E0D610}" presName="hierRoot2" presStyleCnt="0"/>
      <dgm:spPr/>
    </dgm:pt>
    <dgm:pt modelId="{9DF5C340-AF09-433F-9FD6-00CB59EFC682}" type="pres">
      <dgm:prSet presAssocID="{563C7526-6C27-40BC-A53F-FFC975E0D610}" presName="composite2" presStyleCnt="0"/>
      <dgm:spPr/>
    </dgm:pt>
    <dgm:pt modelId="{FE81A6A9-E263-4E8F-844A-FBC071F660C4}" type="pres">
      <dgm:prSet presAssocID="{563C7526-6C27-40BC-A53F-FFC975E0D610}" presName="background2" presStyleLbl="node2" presStyleIdx="1" presStyleCnt="3"/>
      <dgm:spPr/>
    </dgm:pt>
    <dgm:pt modelId="{AA2F6173-7D6F-448B-8478-B54A9EDB6E3F}" type="pres">
      <dgm:prSet presAssocID="{563C7526-6C27-40BC-A53F-FFC975E0D610}" presName="text2" presStyleLbl="fgAcc2" presStyleIdx="1" presStyleCnt="3" custScaleX="107952" custScaleY="89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A3B099-3748-47A3-83DF-DD950BC655D5}" type="pres">
      <dgm:prSet presAssocID="{563C7526-6C27-40BC-A53F-FFC975E0D610}" presName="hierChild3" presStyleCnt="0"/>
      <dgm:spPr/>
    </dgm:pt>
    <dgm:pt modelId="{D792BB25-822E-498A-92D9-27732D4D0805}" type="pres">
      <dgm:prSet presAssocID="{2FABA1D5-055E-4192-B918-A61B69D4ED6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D04E74B-A898-48B2-ACB3-AF9FF5DBDE5B}" type="pres">
      <dgm:prSet presAssocID="{7056ECB7-D4F9-4D7B-95F6-46FCDDDF8AF7}" presName="hierRoot2" presStyleCnt="0"/>
      <dgm:spPr/>
    </dgm:pt>
    <dgm:pt modelId="{DA7E8622-5B70-4F15-B1A5-2928734038A1}" type="pres">
      <dgm:prSet presAssocID="{7056ECB7-D4F9-4D7B-95F6-46FCDDDF8AF7}" presName="composite2" presStyleCnt="0"/>
      <dgm:spPr/>
    </dgm:pt>
    <dgm:pt modelId="{3B28D595-03CF-4301-A829-AF26F992869D}" type="pres">
      <dgm:prSet presAssocID="{7056ECB7-D4F9-4D7B-95F6-46FCDDDF8AF7}" presName="background2" presStyleLbl="node2" presStyleIdx="2" presStyleCnt="3"/>
      <dgm:spPr/>
    </dgm:pt>
    <dgm:pt modelId="{0D568FAF-0B9F-470D-B6E8-9A7322160175}" type="pres">
      <dgm:prSet presAssocID="{7056ECB7-D4F9-4D7B-95F6-46FCDDDF8AF7}" presName="text2" presStyleLbl="fgAcc2" presStyleIdx="2" presStyleCnt="3" custScaleX="107952" custScaleY="89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D5F318-FA89-4C42-9A50-0AD664FF7E30}" type="pres">
      <dgm:prSet presAssocID="{7056ECB7-D4F9-4D7B-95F6-46FCDDDF8AF7}" presName="hierChild3" presStyleCnt="0"/>
      <dgm:spPr/>
    </dgm:pt>
  </dgm:ptLst>
  <dgm:cxnLst>
    <dgm:cxn modelId="{01C39DBB-A8B4-4E48-9004-0A33A27BF5AC}" type="presOf" srcId="{63B034DD-8161-4557-A604-3C3F362FBAFE}" destId="{5066B0F5-681C-41A2-B567-BF8C1CA5BD97}" srcOrd="0" destOrd="0" presId="urn:microsoft.com/office/officeart/2005/8/layout/hierarchy1"/>
    <dgm:cxn modelId="{9A1A16E4-544E-4B66-96A4-9AB29FFCAA26}" srcId="{52080E14-F68B-49E7-AE86-8239C7976663}" destId="{5203EA56-952B-4F3B-AE25-698B0B165F72}" srcOrd="0" destOrd="0" parTransId="{63B034DD-8161-4557-A604-3C3F362FBAFE}" sibTransId="{948409E8-613F-49E3-8FF1-BFC08BB96419}"/>
    <dgm:cxn modelId="{39EDC272-0B0E-4C2D-B835-A07497583F29}" type="presOf" srcId="{2FABA1D5-055E-4192-B918-A61B69D4ED6A}" destId="{D792BB25-822E-498A-92D9-27732D4D0805}" srcOrd="0" destOrd="0" presId="urn:microsoft.com/office/officeart/2005/8/layout/hierarchy1"/>
    <dgm:cxn modelId="{64906E6E-C341-40D0-8937-2827138FEC0F}" srcId="{3010D1D9-E1E0-4084-BCDC-D52604081993}" destId="{52080E14-F68B-49E7-AE86-8239C7976663}" srcOrd="0" destOrd="0" parTransId="{690503D7-DECA-4DB3-A98A-F1E0D2A5B42F}" sibTransId="{2043D163-58C1-427F-A361-32B82D9B2B7E}"/>
    <dgm:cxn modelId="{B882617D-D60B-4361-AD8F-4550B9B10C31}" type="presOf" srcId="{5203EA56-952B-4F3B-AE25-698B0B165F72}" destId="{C33DF67B-306E-4BAF-BA23-81753396C2C1}" srcOrd="0" destOrd="0" presId="urn:microsoft.com/office/officeart/2005/8/layout/hierarchy1"/>
    <dgm:cxn modelId="{CE51A219-EC47-40E5-B220-7F6BA65728BF}" type="presOf" srcId="{7056ECB7-D4F9-4D7B-95F6-46FCDDDF8AF7}" destId="{0D568FAF-0B9F-470D-B6E8-9A7322160175}" srcOrd="0" destOrd="0" presId="urn:microsoft.com/office/officeart/2005/8/layout/hierarchy1"/>
    <dgm:cxn modelId="{980F9A3E-19D1-4F1A-8B05-42D2C4D09824}" type="presOf" srcId="{3010D1D9-E1E0-4084-BCDC-D52604081993}" destId="{A915A27F-E455-45E5-87BA-802DA58FE850}" srcOrd="0" destOrd="0" presId="urn:microsoft.com/office/officeart/2005/8/layout/hierarchy1"/>
    <dgm:cxn modelId="{1AE046CA-4257-4A5C-9BF2-0CCBB9B6A1DA}" type="presOf" srcId="{A53DD32B-56C7-4CF9-B528-E3B351963A4E}" destId="{A91762E2-1D1F-4CBD-A224-D7AC3C5E3A7B}" srcOrd="0" destOrd="0" presId="urn:microsoft.com/office/officeart/2005/8/layout/hierarchy1"/>
    <dgm:cxn modelId="{98AD3230-5B17-4CFC-88A6-DEA7E9831F70}" srcId="{52080E14-F68B-49E7-AE86-8239C7976663}" destId="{563C7526-6C27-40BC-A53F-FFC975E0D610}" srcOrd="1" destOrd="0" parTransId="{A53DD32B-56C7-4CF9-B528-E3B351963A4E}" sibTransId="{939BB478-070F-4673-A7CD-600AF638CF34}"/>
    <dgm:cxn modelId="{74EA5AA1-277D-4035-9BAA-5B420E0A6158}" type="presOf" srcId="{563C7526-6C27-40BC-A53F-FFC975E0D610}" destId="{AA2F6173-7D6F-448B-8478-B54A9EDB6E3F}" srcOrd="0" destOrd="0" presId="urn:microsoft.com/office/officeart/2005/8/layout/hierarchy1"/>
    <dgm:cxn modelId="{B80EE6BE-5232-482C-9CDF-8676DDBE9D60}" srcId="{52080E14-F68B-49E7-AE86-8239C7976663}" destId="{7056ECB7-D4F9-4D7B-95F6-46FCDDDF8AF7}" srcOrd="2" destOrd="0" parTransId="{2FABA1D5-055E-4192-B918-A61B69D4ED6A}" sibTransId="{ECB5315A-9A5F-48AE-9E34-7BA919821785}"/>
    <dgm:cxn modelId="{0A62CFE4-4FF7-4C03-9C3C-D9277D4D25EE}" type="presOf" srcId="{52080E14-F68B-49E7-AE86-8239C7976663}" destId="{E8A8ECC4-B94D-4CE1-9627-E57B2452E420}" srcOrd="0" destOrd="0" presId="urn:microsoft.com/office/officeart/2005/8/layout/hierarchy1"/>
    <dgm:cxn modelId="{9FD5DAAD-FF45-4147-9106-03CAEE78417E}" type="presParOf" srcId="{A915A27F-E455-45E5-87BA-802DA58FE850}" destId="{3F113646-5A92-43A5-9535-F6035D1AEA6A}" srcOrd="0" destOrd="0" presId="urn:microsoft.com/office/officeart/2005/8/layout/hierarchy1"/>
    <dgm:cxn modelId="{E1DAD6E3-EECA-4B48-A35B-CFCCE5DB197E}" type="presParOf" srcId="{3F113646-5A92-43A5-9535-F6035D1AEA6A}" destId="{F1625ABD-5E6A-4783-9927-168E8C344FEE}" srcOrd="0" destOrd="0" presId="urn:microsoft.com/office/officeart/2005/8/layout/hierarchy1"/>
    <dgm:cxn modelId="{996D6CEF-083D-4DF3-94D2-748C53B271E1}" type="presParOf" srcId="{F1625ABD-5E6A-4783-9927-168E8C344FEE}" destId="{6CFB7A57-B63C-4558-A3F8-81021E639AF6}" srcOrd="0" destOrd="0" presId="urn:microsoft.com/office/officeart/2005/8/layout/hierarchy1"/>
    <dgm:cxn modelId="{F077FB2A-C4E6-468F-B594-439F273A2B7A}" type="presParOf" srcId="{F1625ABD-5E6A-4783-9927-168E8C344FEE}" destId="{E8A8ECC4-B94D-4CE1-9627-E57B2452E420}" srcOrd="1" destOrd="0" presId="urn:microsoft.com/office/officeart/2005/8/layout/hierarchy1"/>
    <dgm:cxn modelId="{E9BD38E0-48D1-4111-8E82-932A948CC751}" type="presParOf" srcId="{3F113646-5A92-43A5-9535-F6035D1AEA6A}" destId="{9F0249FA-7B00-44B5-AD14-4872A2F996A7}" srcOrd="1" destOrd="0" presId="urn:microsoft.com/office/officeart/2005/8/layout/hierarchy1"/>
    <dgm:cxn modelId="{3B94A199-25E5-4217-A81E-477890A9699F}" type="presParOf" srcId="{9F0249FA-7B00-44B5-AD14-4872A2F996A7}" destId="{5066B0F5-681C-41A2-B567-BF8C1CA5BD97}" srcOrd="0" destOrd="0" presId="urn:microsoft.com/office/officeart/2005/8/layout/hierarchy1"/>
    <dgm:cxn modelId="{A7D64541-136E-4B65-A9FA-80A6F7CD3478}" type="presParOf" srcId="{9F0249FA-7B00-44B5-AD14-4872A2F996A7}" destId="{C9CD5137-1AAB-460B-BD86-AFE701CCE3AA}" srcOrd="1" destOrd="0" presId="urn:microsoft.com/office/officeart/2005/8/layout/hierarchy1"/>
    <dgm:cxn modelId="{577F7371-03BA-4639-820E-DF4439287733}" type="presParOf" srcId="{C9CD5137-1AAB-460B-BD86-AFE701CCE3AA}" destId="{42FDC9B9-D195-481E-84C6-F87C1606C89E}" srcOrd="0" destOrd="0" presId="urn:microsoft.com/office/officeart/2005/8/layout/hierarchy1"/>
    <dgm:cxn modelId="{F45D0903-05DB-44F2-9F20-5F58D2134CAE}" type="presParOf" srcId="{42FDC9B9-D195-481E-84C6-F87C1606C89E}" destId="{8A21D95A-45BC-4CFA-BCBF-5C81130821C4}" srcOrd="0" destOrd="0" presId="urn:microsoft.com/office/officeart/2005/8/layout/hierarchy1"/>
    <dgm:cxn modelId="{06E6713B-760D-473A-A0CC-6F7A9CED2BED}" type="presParOf" srcId="{42FDC9B9-D195-481E-84C6-F87C1606C89E}" destId="{C33DF67B-306E-4BAF-BA23-81753396C2C1}" srcOrd="1" destOrd="0" presId="urn:microsoft.com/office/officeart/2005/8/layout/hierarchy1"/>
    <dgm:cxn modelId="{2BADEFF8-EAA9-4285-90D3-1EE9BAA1754C}" type="presParOf" srcId="{C9CD5137-1AAB-460B-BD86-AFE701CCE3AA}" destId="{E682113B-35E3-4183-89A3-390976938B68}" srcOrd="1" destOrd="0" presId="urn:microsoft.com/office/officeart/2005/8/layout/hierarchy1"/>
    <dgm:cxn modelId="{9BBA13C2-AE8C-482D-8463-975D12CA6353}" type="presParOf" srcId="{9F0249FA-7B00-44B5-AD14-4872A2F996A7}" destId="{A91762E2-1D1F-4CBD-A224-D7AC3C5E3A7B}" srcOrd="2" destOrd="0" presId="urn:microsoft.com/office/officeart/2005/8/layout/hierarchy1"/>
    <dgm:cxn modelId="{D0D0C3C3-A419-431D-8E0E-93BFCB968835}" type="presParOf" srcId="{9F0249FA-7B00-44B5-AD14-4872A2F996A7}" destId="{F82AD1B1-4C0E-45A4-B3FD-DB5DFA330298}" srcOrd="3" destOrd="0" presId="urn:microsoft.com/office/officeart/2005/8/layout/hierarchy1"/>
    <dgm:cxn modelId="{E40CCA39-3E01-4B32-B5CE-ACF6D3B69078}" type="presParOf" srcId="{F82AD1B1-4C0E-45A4-B3FD-DB5DFA330298}" destId="{9DF5C340-AF09-433F-9FD6-00CB59EFC682}" srcOrd="0" destOrd="0" presId="urn:microsoft.com/office/officeart/2005/8/layout/hierarchy1"/>
    <dgm:cxn modelId="{6541C9DA-DC21-4FB3-9AE9-5150CEC6F8F5}" type="presParOf" srcId="{9DF5C340-AF09-433F-9FD6-00CB59EFC682}" destId="{FE81A6A9-E263-4E8F-844A-FBC071F660C4}" srcOrd="0" destOrd="0" presId="urn:microsoft.com/office/officeart/2005/8/layout/hierarchy1"/>
    <dgm:cxn modelId="{C983D915-1149-456A-9F0F-CBDA31607D06}" type="presParOf" srcId="{9DF5C340-AF09-433F-9FD6-00CB59EFC682}" destId="{AA2F6173-7D6F-448B-8478-B54A9EDB6E3F}" srcOrd="1" destOrd="0" presId="urn:microsoft.com/office/officeart/2005/8/layout/hierarchy1"/>
    <dgm:cxn modelId="{FCFABE89-4E4A-4DED-BDB0-3A14C03CA3AB}" type="presParOf" srcId="{F82AD1B1-4C0E-45A4-B3FD-DB5DFA330298}" destId="{CAA3B099-3748-47A3-83DF-DD950BC655D5}" srcOrd="1" destOrd="0" presId="urn:microsoft.com/office/officeart/2005/8/layout/hierarchy1"/>
    <dgm:cxn modelId="{7C7FD901-F271-4FF3-8D73-2FABED5E1EEA}" type="presParOf" srcId="{9F0249FA-7B00-44B5-AD14-4872A2F996A7}" destId="{D792BB25-822E-498A-92D9-27732D4D0805}" srcOrd="4" destOrd="0" presId="urn:microsoft.com/office/officeart/2005/8/layout/hierarchy1"/>
    <dgm:cxn modelId="{C8439F54-B5F8-4B61-86FD-5322B28CE342}" type="presParOf" srcId="{9F0249FA-7B00-44B5-AD14-4872A2F996A7}" destId="{CD04E74B-A898-48B2-ACB3-AF9FF5DBDE5B}" srcOrd="5" destOrd="0" presId="urn:microsoft.com/office/officeart/2005/8/layout/hierarchy1"/>
    <dgm:cxn modelId="{0B18668F-ECFB-465B-991B-8D52E4836A04}" type="presParOf" srcId="{CD04E74B-A898-48B2-ACB3-AF9FF5DBDE5B}" destId="{DA7E8622-5B70-4F15-B1A5-2928734038A1}" srcOrd="0" destOrd="0" presId="urn:microsoft.com/office/officeart/2005/8/layout/hierarchy1"/>
    <dgm:cxn modelId="{FEA0CE3A-E3EB-48D5-A86D-A1CCD633706E}" type="presParOf" srcId="{DA7E8622-5B70-4F15-B1A5-2928734038A1}" destId="{3B28D595-03CF-4301-A829-AF26F992869D}" srcOrd="0" destOrd="0" presId="urn:microsoft.com/office/officeart/2005/8/layout/hierarchy1"/>
    <dgm:cxn modelId="{4B0AA465-6AA1-4311-A224-B19154B0CAFB}" type="presParOf" srcId="{DA7E8622-5B70-4F15-B1A5-2928734038A1}" destId="{0D568FAF-0B9F-470D-B6E8-9A7322160175}" srcOrd="1" destOrd="0" presId="urn:microsoft.com/office/officeart/2005/8/layout/hierarchy1"/>
    <dgm:cxn modelId="{EB85C12F-071C-44A6-956F-69E26C2FB064}" type="presParOf" srcId="{CD04E74B-A898-48B2-ACB3-AF9FF5DBDE5B}" destId="{FCD5F318-FA89-4C42-9A50-0AD664FF7E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F2F3C-B7DA-428D-B866-866D072AA050}" type="doc">
      <dgm:prSet loTypeId="urn:microsoft.com/office/officeart/2005/8/layout/hierarchy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4C19B87-8796-459D-9A24-9AE386B01F2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+mn-lt"/>
            </a:rPr>
            <a:t>Единый порядок предоставления земельных участков</a:t>
          </a:r>
          <a:endParaRPr lang="ru-RU" sz="2000" b="1" dirty="0">
            <a:solidFill>
              <a:srgbClr val="002060"/>
            </a:solidFill>
            <a:latin typeface="+mn-lt"/>
          </a:endParaRPr>
        </a:p>
      </dgm:t>
    </dgm:pt>
    <dgm:pt modelId="{F17761FB-9531-408F-9242-5E6B362B508B}" type="parTrans" cxnId="{D4E94A89-2BC9-4DD3-9B8D-A03D6FF61FBA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C631059B-9185-4729-8301-0DFB1C80E279}" type="sibTrans" cxnId="{D4E94A89-2BC9-4DD3-9B8D-A03D6FF61FBA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B76498B3-3F82-45A9-9BDA-55856823E12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+mn-lt"/>
            </a:rPr>
            <a:t>для строительства</a:t>
          </a:r>
          <a:endParaRPr lang="ru-RU" sz="2000" b="1" dirty="0">
            <a:solidFill>
              <a:srgbClr val="002060"/>
            </a:solidFill>
            <a:latin typeface="+mn-lt"/>
          </a:endParaRPr>
        </a:p>
      </dgm:t>
    </dgm:pt>
    <dgm:pt modelId="{89312931-1718-411B-BD1E-83BE7D63E966}" type="parTrans" cxnId="{14A70241-F8AC-4925-9AB5-3834173606B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26E0E1D7-2839-4A10-85D4-049B3756EDE6}" type="sibTrans" cxnId="{14A70241-F8AC-4925-9AB5-3834173606B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A8E4B693-5EF5-4080-8FA1-52E1607234A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+mn-lt"/>
            </a:rPr>
            <a:t>для целей, не связанных со строительством</a:t>
          </a:r>
          <a:endParaRPr lang="ru-RU" sz="2000" b="1" dirty="0">
            <a:solidFill>
              <a:srgbClr val="002060"/>
            </a:solidFill>
            <a:latin typeface="+mn-lt"/>
          </a:endParaRPr>
        </a:p>
      </dgm:t>
    </dgm:pt>
    <dgm:pt modelId="{F2A3EF27-C48C-485D-8810-76C9613BCB54}" type="sibTrans" cxnId="{2E42CAF8-672B-4BEE-82AE-71220C4C3A98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464128E4-073D-4726-B234-D14146A9C89D}" type="parTrans" cxnId="{2E42CAF8-672B-4BEE-82AE-71220C4C3A98}">
      <dgm:prSet/>
      <dgm:spPr/>
      <dgm:t>
        <a:bodyPr/>
        <a:lstStyle/>
        <a:p>
          <a:endParaRPr lang="ru-RU" b="1">
            <a:solidFill>
              <a:srgbClr val="002060"/>
            </a:solidFill>
            <a:latin typeface="+mn-lt"/>
          </a:endParaRPr>
        </a:p>
      </dgm:t>
    </dgm:pt>
    <dgm:pt modelId="{6537C812-619A-4A2A-981A-905C5069E234}" type="pres">
      <dgm:prSet presAssocID="{9D5F2F3C-B7DA-428D-B866-866D072AA0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E821F8-6654-4EBA-A0D2-C334610F9836}" type="pres">
      <dgm:prSet presAssocID="{C4C19B87-8796-459D-9A24-9AE386B01F22}" presName="hierRoot1" presStyleCnt="0"/>
      <dgm:spPr/>
      <dgm:t>
        <a:bodyPr/>
        <a:lstStyle/>
        <a:p>
          <a:endParaRPr lang="ru-RU"/>
        </a:p>
      </dgm:t>
    </dgm:pt>
    <dgm:pt modelId="{2B73476F-7067-45A8-95D5-4217D8AD878F}" type="pres">
      <dgm:prSet presAssocID="{C4C19B87-8796-459D-9A24-9AE386B01F22}" presName="composite" presStyleCnt="0"/>
      <dgm:spPr/>
      <dgm:t>
        <a:bodyPr/>
        <a:lstStyle/>
        <a:p>
          <a:endParaRPr lang="ru-RU"/>
        </a:p>
      </dgm:t>
    </dgm:pt>
    <dgm:pt modelId="{61257FFE-E423-44AB-9DDF-F145E88DC07B}" type="pres">
      <dgm:prSet presAssocID="{C4C19B87-8796-459D-9A24-9AE386B01F22}" presName="background" presStyleLbl="node0" presStyleIdx="0" presStyleCnt="1"/>
      <dgm:spPr/>
      <dgm:t>
        <a:bodyPr/>
        <a:lstStyle/>
        <a:p>
          <a:endParaRPr lang="ru-RU"/>
        </a:p>
      </dgm:t>
    </dgm:pt>
    <dgm:pt modelId="{DC78C61C-7261-4638-948F-935236996705}" type="pres">
      <dgm:prSet presAssocID="{C4C19B87-8796-459D-9A24-9AE386B01F22}" presName="text" presStyleLbl="fgAcc0" presStyleIdx="0" presStyleCnt="1" custScaleX="920199" custScaleY="83646" custLinFactX="261810" custLinFactNeighborX="300000" custLinFactNeighborY="-407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C9F5E7-997F-4E9B-A46E-6BE095E553C5}" type="pres">
      <dgm:prSet presAssocID="{C4C19B87-8796-459D-9A24-9AE386B01F22}" presName="hierChild2" presStyleCnt="0"/>
      <dgm:spPr/>
      <dgm:t>
        <a:bodyPr/>
        <a:lstStyle/>
        <a:p>
          <a:endParaRPr lang="ru-RU"/>
        </a:p>
      </dgm:t>
    </dgm:pt>
    <dgm:pt modelId="{FA9D843E-E8F0-4DAF-B16F-823304129D21}" type="pres">
      <dgm:prSet presAssocID="{89312931-1718-411B-BD1E-83BE7D63E96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0ABDD99-B2FD-4FC2-8069-D7BB0EB5601C}" type="pres">
      <dgm:prSet presAssocID="{B76498B3-3F82-45A9-9BDA-55856823E12F}" presName="hierRoot2" presStyleCnt="0"/>
      <dgm:spPr/>
      <dgm:t>
        <a:bodyPr/>
        <a:lstStyle/>
        <a:p>
          <a:endParaRPr lang="ru-RU"/>
        </a:p>
      </dgm:t>
    </dgm:pt>
    <dgm:pt modelId="{4D143F63-7FF8-40E0-B4CF-8387AE19FCFB}" type="pres">
      <dgm:prSet presAssocID="{B76498B3-3F82-45A9-9BDA-55856823E12F}" presName="composite2" presStyleCnt="0"/>
      <dgm:spPr/>
      <dgm:t>
        <a:bodyPr/>
        <a:lstStyle/>
        <a:p>
          <a:endParaRPr lang="ru-RU"/>
        </a:p>
      </dgm:t>
    </dgm:pt>
    <dgm:pt modelId="{2AF63ED6-4C75-4A0A-8C64-A7D5B09A6637}" type="pres">
      <dgm:prSet presAssocID="{B76498B3-3F82-45A9-9BDA-55856823E12F}" presName="background2" presStyleLbl="node2" presStyleIdx="0" presStyleCnt="2"/>
      <dgm:spPr/>
      <dgm:t>
        <a:bodyPr/>
        <a:lstStyle/>
        <a:p>
          <a:endParaRPr lang="ru-RU"/>
        </a:p>
      </dgm:t>
    </dgm:pt>
    <dgm:pt modelId="{60193105-7CB3-4F25-8233-64F7CF4D91B3}" type="pres">
      <dgm:prSet presAssocID="{B76498B3-3F82-45A9-9BDA-55856823E12F}" presName="text2" presStyleLbl="fgAcc2" presStyleIdx="0" presStyleCnt="2" custScaleX="386435" custScaleY="102699" custLinFactNeighborX="-72844" custLinFactNeighborY="-30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9710A-3830-453A-8550-B715BB384BED}" type="pres">
      <dgm:prSet presAssocID="{B76498B3-3F82-45A9-9BDA-55856823E12F}" presName="hierChild3" presStyleCnt="0"/>
      <dgm:spPr/>
      <dgm:t>
        <a:bodyPr/>
        <a:lstStyle/>
        <a:p>
          <a:endParaRPr lang="ru-RU"/>
        </a:p>
      </dgm:t>
    </dgm:pt>
    <dgm:pt modelId="{5BF95AF4-8004-4FFF-8FFD-0EDAE28BFBA1}" type="pres">
      <dgm:prSet presAssocID="{464128E4-073D-4726-B234-D14146A9C89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749EE99-1AB1-42CC-9D70-71353D2F30D2}" type="pres">
      <dgm:prSet presAssocID="{A8E4B693-5EF5-4080-8FA1-52E1607234A1}" presName="hierRoot2" presStyleCnt="0"/>
      <dgm:spPr/>
      <dgm:t>
        <a:bodyPr/>
        <a:lstStyle/>
        <a:p>
          <a:endParaRPr lang="ru-RU"/>
        </a:p>
      </dgm:t>
    </dgm:pt>
    <dgm:pt modelId="{03118A35-8275-427C-A89F-44D6C35D7D94}" type="pres">
      <dgm:prSet presAssocID="{A8E4B693-5EF5-4080-8FA1-52E1607234A1}" presName="composite2" presStyleCnt="0"/>
      <dgm:spPr/>
      <dgm:t>
        <a:bodyPr/>
        <a:lstStyle/>
        <a:p>
          <a:endParaRPr lang="ru-RU"/>
        </a:p>
      </dgm:t>
    </dgm:pt>
    <dgm:pt modelId="{BAA0A00F-5666-4B55-8E61-CBAF57342D24}" type="pres">
      <dgm:prSet presAssocID="{A8E4B693-5EF5-4080-8FA1-52E1607234A1}" presName="background2" presStyleLbl="node2" presStyleIdx="1" presStyleCnt="2"/>
      <dgm:spPr/>
      <dgm:t>
        <a:bodyPr/>
        <a:lstStyle/>
        <a:p>
          <a:endParaRPr lang="ru-RU"/>
        </a:p>
      </dgm:t>
    </dgm:pt>
    <dgm:pt modelId="{F50622E4-E266-426C-A0B3-C1E7C891BB1B}" type="pres">
      <dgm:prSet presAssocID="{A8E4B693-5EF5-4080-8FA1-52E1607234A1}" presName="text2" presStyleLbl="fgAcc2" presStyleIdx="1" presStyleCnt="2" custScaleX="421979" custScaleY="102699" custLinFactNeighborX="53883" custLinFactNeighborY="-29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DE6DB2-CC29-4972-9BB7-251CF892A4EE}" type="pres">
      <dgm:prSet presAssocID="{A8E4B693-5EF5-4080-8FA1-52E1607234A1}" presName="hierChild3" presStyleCnt="0"/>
      <dgm:spPr/>
      <dgm:t>
        <a:bodyPr/>
        <a:lstStyle/>
        <a:p>
          <a:endParaRPr lang="ru-RU"/>
        </a:p>
      </dgm:t>
    </dgm:pt>
  </dgm:ptLst>
  <dgm:cxnLst>
    <dgm:cxn modelId="{14A70241-F8AC-4925-9AB5-3834173606B7}" srcId="{C4C19B87-8796-459D-9A24-9AE386B01F22}" destId="{B76498B3-3F82-45A9-9BDA-55856823E12F}" srcOrd="0" destOrd="0" parTransId="{89312931-1718-411B-BD1E-83BE7D63E966}" sibTransId="{26E0E1D7-2839-4A10-85D4-049B3756EDE6}"/>
    <dgm:cxn modelId="{066522F0-F183-4F29-8BAA-DCFA121E6F5E}" type="presOf" srcId="{B76498B3-3F82-45A9-9BDA-55856823E12F}" destId="{60193105-7CB3-4F25-8233-64F7CF4D91B3}" srcOrd="0" destOrd="0" presId="urn:microsoft.com/office/officeart/2005/8/layout/hierarchy1"/>
    <dgm:cxn modelId="{F33DB004-DF81-44BF-92F9-65C797B3684F}" type="presOf" srcId="{9D5F2F3C-B7DA-428D-B866-866D072AA050}" destId="{6537C812-619A-4A2A-981A-905C5069E234}" srcOrd="0" destOrd="0" presId="urn:microsoft.com/office/officeart/2005/8/layout/hierarchy1"/>
    <dgm:cxn modelId="{BE9A7049-57CB-4001-A4B8-54C3CC663227}" type="presOf" srcId="{89312931-1718-411B-BD1E-83BE7D63E966}" destId="{FA9D843E-E8F0-4DAF-B16F-823304129D21}" srcOrd="0" destOrd="0" presId="urn:microsoft.com/office/officeart/2005/8/layout/hierarchy1"/>
    <dgm:cxn modelId="{AFED1A3F-800D-4DE1-B442-1AB3EE2BEF1A}" type="presOf" srcId="{464128E4-073D-4726-B234-D14146A9C89D}" destId="{5BF95AF4-8004-4FFF-8FFD-0EDAE28BFBA1}" srcOrd="0" destOrd="0" presId="urn:microsoft.com/office/officeart/2005/8/layout/hierarchy1"/>
    <dgm:cxn modelId="{7E61F3EC-03A4-4CF9-A180-EF8BE9AB7510}" type="presOf" srcId="{A8E4B693-5EF5-4080-8FA1-52E1607234A1}" destId="{F50622E4-E266-426C-A0B3-C1E7C891BB1B}" srcOrd="0" destOrd="0" presId="urn:microsoft.com/office/officeart/2005/8/layout/hierarchy1"/>
    <dgm:cxn modelId="{2E42CAF8-672B-4BEE-82AE-71220C4C3A98}" srcId="{C4C19B87-8796-459D-9A24-9AE386B01F22}" destId="{A8E4B693-5EF5-4080-8FA1-52E1607234A1}" srcOrd="1" destOrd="0" parTransId="{464128E4-073D-4726-B234-D14146A9C89D}" sibTransId="{F2A3EF27-C48C-485D-8810-76C9613BCB54}"/>
    <dgm:cxn modelId="{0A58194E-C623-4F77-990E-7D5587BFA625}" type="presOf" srcId="{C4C19B87-8796-459D-9A24-9AE386B01F22}" destId="{DC78C61C-7261-4638-948F-935236996705}" srcOrd="0" destOrd="0" presId="urn:microsoft.com/office/officeart/2005/8/layout/hierarchy1"/>
    <dgm:cxn modelId="{D4E94A89-2BC9-4DD3-9B8D-A03D6FF61FBA}" srcId="{9D5F2F3C-B7DA-428D-B866-866D072AA050}" destId="{C4C19B87-8796-459D-9A24-9AE386B01F22}" srcOrd="0" destOrd="0" parTransId="{F17761FB-9531-408F-9242-5E6B362B508B}" sibTransId="{C631059B-9185-4729-8301-0DFB1C80E279}"/>
    <dgm:cxn modelId="{2C58CE4B-E101-4447-A0EA-14D2A3DE55F6}" type="presParOf" srcId="{6537C812-619A-4A2A-981A-905C5069E234}" destId="{EAE821F8-6654-4EBA-A0D2-C334610F9836}" srcOrd="0" destOrd="0" presId="urn:microsoft.com/office/officeart/2005/8/layout/hierarchy1"/>
    <dgm:cxn modelId="{AAD8B9EF-363B-4EED-927F-AE65C3CBCF2A}" type="presParOf" srcId="{EAE821F8-6654-4EBA-A0D2-C334610F9836}" destId="{2B73476F-7067-45A8-95D5-4217D8AD878F}" srcOrd="0" destOrd="0" presId="urn:microsoft.com/office/officeart/2005/8/layout/hierarchy1"/>
    <dgm:cxn modelId="{380F217C-248A-462F-9097-9CEF3239F233}" type="presParOf" srcId="{2B73476F-7067-45A8-95D5-4217D8AD878F}" destId="{61257FFE-E423-44AB-9DDF-F145E88DC07B}" srcOrd="0" destOrd="0" presId="urn:microsoft.com/office/officeart/2005/8/layout/hierarchy1"/>
    <dgm:cxn modelId="{97E29C38-B86A-4963-8FDF-A0FFB6ADD096}" type="presParOf" srcId="{2B73476F-7067-45A8-95D5-4217D8AD878F}" destId="{DC78C61C-7261-4638-948F-935236996705}" srcOrd="1" destOrd="0" presId="urn:microsoft.com/office/officeart/2005/8/layout/hierarchy1"/>
    <dgm:cxn modelId="{B44A892F-DF7B-451C-AF05-E36E07F45086}" type="presParOf" srcId="{EAE821F8-6654-4EBA-A0D2-C334610F9836}" destId="{90C9F5E7-997F-4E9B-A46E-6BE095E553C5}" srcOrd="1" destOrd="0" presId="urn:microsoft.com/office/officeart/2005/8/layout/hierarchy1"/>
    <dgm:cxn modelId="{E0F94226-4B0F-4526-8FCD-40E8A5A460D2}" type="presParOf" srcId="{90C9F5E7-997F-4E9B-A46E-6BE095E553C5}" destId="{FA9D843E-E8F0-4DAF-B16F-823304129D21}" srcOrd="0" destOrd="0" presId="urn:microsoft.com/office/officeart/2005/8/layout/hierarchy1"/>
    <dgm:cxn modelId="{B3071AB2-2C98-473F-8D15-F2CF3B8616F7}" type="presParOf" srcId="{90C9F5E7-997F-4E9B-A46E-6BE095E553C5}" destId="{80ABDD99-B2FD-4FC2-8069-D7BB0EB5601C}" srcOrd="1" destOrd="0" presId="urn:microsoft.com/office/officeart/2005/8/layout/hierarchy1"/>
    <dgm:cxn modelId="{1F404A26-4C01-4DF3-AEDA-2D7FD59E3406}" type="presParOf" srcId="{80ABDD99-B2FD-4FC2-8069-D7BB0EB5601C}" destId="{4D143F63-7FF8-40E0-B4CF-8387AE19FCFB}" srcOrd="0" destOrd="0" presId="urn:microsoft.com/office/officeart/2005/8/layout/hierarchy1"/>
    <dgm:cxn modelId="{A6BEBA20-8EE3-41A0-8EEB-D7A8B409FAE5}" type="presParOf" srcId="{4D143F63-7FF8-40E0-B4CF-8387AE19FCFB}" destId="{2AF63ED6-4C75-4A0A-8C64-A7D5B09A6637}" srcOrd="0" destOrd="0" presId="urn:microsoft.com/office/officeart/2005/8/layout/hierarchy1"/>
    <dgm:cxn modelId="{100D4CEF-0E5F-4847-AB50-AE2A48D786E3}" type="presParOf" srcId="{4D143F63-7FF8-40E0-B4CF-8387AE19FCFB}" destId="{60193105-7CB3-4F25-8233-64F7CF4D91B3}" srcOrd="1" destOrd="0" presId="urn:microsoft.com/office/officeart/2005/8/layout/hierarchy1"/>
    <dgm:cxn modelId="{B1F1D280-83FD-4534-8122-9229E4CEA16D}" type="presParOf" srcId="{80ABDD99-B2FD-4FC2-8069-D7BB0EB5601C}" destId="{B409710A-3830-453A-8550-B715BB384BED}" srcOrd="1" destOrd="0" presId="urn:microsoft.com/office/officeart/2005/8/layout/hierarchy1"/>
    <dgm:cxn modelId="{9297D5A5-3772-4FF6-993F-9BF53C1731FF}" type="presParOf" srcId="{90C9F5E7-997F-4E9B-A46E-6BE095E553C5}" destId="{5BF95AF4-8004-4FFF-8FFD-0EDAE28BFBA1}" srcOrd="2" destOrd="0" presId="urn:microsoft.com/office/officeart/2005/8/layout/hierarchy1"/>
    <dgm:cxn modelId="{34EB91FA-9655-40CE-8E67-49B19E294E7D}" type="presParOf" srcId="{90C9F5E7-997F-4E9B-A46E-6BE095E553C5}" destId="{F749EE99-1AB1-42CC-9D70-71353D2F30D2}" srcOrd="3" destOrd="0" presId="urn:microsoft.com/office/officeart/2005/8/layout/hierarchy1"/>
    <dgm:cxn modelId="{FF1B13AB-E5DE-40C1-AA36-51F4D7996013}" type="presParOf" srcId="{F749EE99-1AB1-42CC-9D70-71353D2F30D2}" destId="{03118A35-8275-427C-A89F-44D6C35D7D94}" srcOrd="0" destOrd="0" presId="urn:microsoft.com/office/officeart/2005/8/layout/hierarchy1"/>
    <dgm:cxn modelId="{F641833E-AE83-4202-8E82-084A3E89CC7F}" type="presParOf" srcId="{03118A35-8275-427C-A89F-44D6C35D7D94}" destId="{BAA0A00F-5666-4B55-8E61-CBAF57342D24}" srcOrd="0" destOrd="0" presId="urn:microsoft.com/office/officeart/2005/8/layout/hierarchy1"/>
    <dgm:cxn modelId="{FFE60D81-2CED-484F-83D4-DC7E9E0A549D}" type="presParOf" srcId="{03118A35-8275-427C-A89F-44D6C35D7D94}" destId="{F50622E4-E266-426C-A0B3-C1E7C891BB1B}" srcOrd="1" destOrd="0" presId="urn:microsoft.com/office/officeart/2005/8/layout/hierarchy1"/>
    <dgm:cxn modelId="{D0D4F532-6526-4CCC-933F-345D82B8F2C3}" type="presParOf" srcId="{F749EE99-1AB1-42CC-9D70-71353D2F30D2}" destId="{7ADE6DB2-CC29-4972-9BB7-251CF892A4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2BB25-822E-498A-92D9-27732D4D0805}">
      <dsp:nvSpPr>
        <dsp:cNvPr id="0" name=""/>
        <dsp:cNvSpPr/>
      </dsp:nvSpPr>
      <dsp:spPr>
        <a:xfrm>
          <a:off x="4892893" y="671766"/>
          <a:ext cx="3454234" cy="771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918"/>
              </a:lnTo>
              <a:lnTo>
                <a:pt x="3454234" y="525918"/>
              </a:lnTo>
              <a:lnTo>
                <a:pt x="3454234" y="771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762E2-1D1F-4CBD-A224-D7AC3C5E3A7B}">
      <dsp:nvSpPr>
        <dsp:cNvPr id="0" name=""/>
        <dsp:cNvSpPr/>
      </dsp:nvSpPr>
      <dsp:spPr>
        <a:xfrm>
          <a:off x="4847173" y="671766"/>
          <a:ext cx="91440" cy="771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1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6B0F5-681C-41A2-B567-BF8C1CA5BD97}">
      <dsp:nvSpPr>
        <dsp:cNvPr id="0" name=""/>
        <dsp:cNvSpPr/>
      </dsp:nvSpPr>
      <dsp:spPr>
        <a:xfrm>
          <a:off x="1438658" y="671766"/>
          <a:ext cx="3454234" cy="771740"/>
        </a:xfrm>
        <a:custGeom>
          <a:avLst/>
          <a:gdLst/>
          <a:ahLst/>
          <a:cxnLst/>
          <a:rect l="0" t="0" r="0" b="0"/>
          <a:pathLst>
            <a:path>
              <a:moveTo>
                <a:pt x="3454234" y="0"/>
              </a:moveTo>
              <a:lnTo>
                <a:pt x="3454234" y="525918"/>
              </a:lnTo>
              <a:lnTo>
                <a:pt x="0" y="525918"/>
              </a:lnTo>
              <a:lnTo>
                <a:pt x="0" y="771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B7A57-B63C-4558-A3F8-81021E639AF6}">
      <dsp:nvSpPr>
        <dsp:cNvPr id="0" name=""/>
        <dsp:cNvSpPr/>
      </dsp:nvSpPr>
      <dsp:spPr>
        <a:xfrm>
          <a:off x="1782365" y="148084"/>
          <a:ext cx="6221055" cy="523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8ECC4-B94D-4CE1-9627-E57B2452E420}">
      <dsp:nvSpPr>
        <dsp:cNvPr id="0" name=""/>
        <dsp:cNvSpPr/>
      </dsp:nvSpPr>
      <dsp:spPr>
        <a:xfrm>
          <a:off x="2077203" y="428180"/>
          <a:ext cx="6221055" cy="523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Цели управления государственным имуществом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2092541" y="443518"/>
        <a:ext cx="6190379" cy="493005"/>
      </dsp:txXfrm>
    </dsp:sp>
    <dsp:sp modelId="{8A21D95A-45BC-4CFA-BCBF-5C81130821C4}">
      <dsp:nvSpPr>
        <dsp:cNvPr id="0" name=""/>
        <dsp:cNvSpPr/>
      </dsp:nvSpPr>
      <dsp:spPr>
        <a:xfrm>
          <a:off x="6379" y="1443506"/>
          <a:ext cx="2864557" cy="1501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DF67B-306E-4BAF-BA23-81753396C2C1}">
      <dsp:nvSpPr>
        <dsp:cNvPr id="0" name=""/>
        <dsp:cNvSpPr/>
      </dsp:nvSpPr>
      <dsp:spPr>
        <a:xfrm>
          <a:off x="301218" y="1723602"/>
          <a:ext cx="2864557" cy="1501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Обеспечение реализации  полномочий органами государственной власти Кировской области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345204" y="1767588"/>
        <a:ext cx="2776585" cy="1413837"/>
      </dsp:txXfrm>
    </dsp:sp>
    <dsp:sp modelId="{FE81A6A9-E263-4E8F-844A-FBC071F660C4}">
      <dsp:nvSpPr>
        <dsp:cNvPr id="0" name=""/>
        <dsp:cNvSpPr/>
      </dsp:nvSpPr>
      <dsp:spPr>
        <a:xfrm>
          <a:off x="3460614" y="1443506"/>
          <a:ext cx="2864557" cy="1501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F6173-7D6F-448B-8478-B54A9EDB6E3F}">
      <dsp:nvSpPr>
        <dsp:cNvPr id="0" name=""/>
        <dsp:cNvSpPr/>
      </dsp:nvSpPr>
      <dsp:spPr>
        <a:xfrm>
          <a:off x="3755453" y="1723602"/>
          <a:ext cx="2864557" cy="1501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Обеспечение доходов областного бюджета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3799439" y="1767588"/>
        <a:ext cx="2776585" cy="1413837"/>
      </dsp:txXfrm>
    </dsp:sp>
    <dsp:sp modelId="{3B28D595-03CF-4301-A829-AF26F992869D}">
      <dsp:nvSpPr>
        <dsp:cNvPr id="0" name=""/>
        <dsp:cNvSpPr/>
      </dsp:nvSpPr>
      <dsp:spPr>
        <a:xfrm>
          <a:off x="6914849" y="1443506"/>
          <a:ext cx="2864557" cy="1501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68FAF-0B9F-470D-B6E8-9A7322160175}">
      <dsp:nvSpPr>
        <dsp:cNvPr id="0" name=""/>
        <dsp:cNvSpPr/>
      </dsp:nvSpPr>
      <dsp:spPr>
        <a:xfrm>
          <a:off x="7209687" y="1723602"/>
          <a:ext cx="2864557" cy="1501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rgbClr val="002060"/>
              </a:solidFill>
            </a:rPr>
            <a:t>Создание условий для социально-экономического развития области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7253673" y="1767588"/>
        <a:ext cx="2776585" cy="1413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95AF4-8004-4FFF-8FFD-0EDAE28BFBA1}">
      <dsp:nvSpPr>
        <dsp:cNvPr id="0" name=""/>
        <dsp:cNvSpPr/>
      </dsp:nvSpPr>
      <dsp:spPr>
        <a:xfrm>
          <a:off x="4419501" y="408508"/>
          <a:ext cx="2391067" cy="345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976"/>
              </a:lnTo>
              <a:lnTo>
                <a:pt x="2391067" y="256976"/>
              </a:lnTo>
              <a:lnTo>
                <a:pt x="2391067" y="345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D843E-E8F0-4DAF-B16F-823304129D21}">
      <dsp:nvSpPr>
        <dsp:cNvPr id="0" name=""/>
        <dsp:cNvSpPr/>
      </dsp:nvSpPr>
      <dsp:spPr>
        <a:xfrm>
          <a:off x="1747937" y="408508"/>
          <a:ext cx="2671564" cy="343402"/>
        </a:xfrm>
        <a:custGeom>
          <a:avLst/>
          <a:gdLst/>
          <a:ahLst/>
          <a:cxnLst/>
          <a:rect l="0" t="0" r="0" b="0"/>
          <a:pathLst>
            <a:path>
              <a:moveTo>
                <a:pt x="2671564" y="0"/>
              </a:moveTo>
              <a:lnTo>
                <a:pt x="2671564" y="254483"/>
              </a:lnTo>
              <a:lnTo>
                <a:pt x="0" y="254483"/>
              </a:lnTo>
              <a:lnTo>
                <a:pt x="0" y="3434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57FFE-E423-44AB-9DDF-F145E88DC07B}">
      <dsp:nvSpPr>
        <dsp:cNvPr id="0" name=""/>
        <dsp:cNvSpPr/>
      </dsp:nvSpPr>
      <dsp:spPr>
        <a:xfrm>
          <a:off x="3264" y="-101314"/>
          <a:ext cx="8832474" cy="509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78C61C-7261-4638-948F-935236996705}">
      <dsp:nvSpPr>
        <dsp:cNvPr id="0" name=""/>
        <dsp:cNvSpPr/>
      </dsp:nvSpPr>
      <dsp:spPr>
        <a:xfrm>
          <a:off x="109913" y="2"/>
          <a:ext cx="8832474" cy="509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+mn-lt"/>
            </a:rPr>
            <a:t>Единый порядок предоставления земельных участков</a:t>
          </a:r>
          <a:endParaRPr lang="ru-RU" sz="2000" b="1" kern="1200" dirty="0">
            <a:solidFill>
              <a:srgbClr val="002060"/>
            </a:solidFill>
            <a:latin typeface="+mn-lt"/>
          </a:endParaRPr>
        </a:p>
      </dsp:txBody>
      <dsp:txXfrm>
        <a:off x="124845" y="14934"/>
        <a:ext cx="8802610" cy="479959"/>
      </dsp:txXfrm>
    </dsp:sp>
    <dsp:sp modelId="{2AF63ED6-4C75-4A0A-8C64-A7D5B09A6637}">
      <dsp:nvSpPr>
        <dsp:cNvPr id="0" name=""/>
        <dsp:cNvSpPr/>
      </dsp:nvSpPr>
      <dsp:spPr>
        <a:xfrm>
          <a:off x="-106649" y="751910"/>
          <a:ext cx="3709173" cy="625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193105-7CB3-4F25-8233-64F7CF4D91B3}">
      <dsp:nvSpPr>
        <dsp:cNvPr id="0" name=""/>
        <dsp:cNvSpPr/>
      </dsp:nvSpPr>
      <dsp:spPr>
        <a:xfrm>
          <a:off x="0" y="853227"/>
          <a:ext cx="3709173" cy="625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+mn-lt"/>
            </a:rPr>
            <a:t>для строительства</a:t>
          </a:r>
          <a:endParaRPr lang="ru-RU" sz="2000" b="1" kern="1200" dirty="0">
            <a:solidFill>
              <a:srgbClr val="002060"/>
            </a:solidFill>
            <a:latin typeface="+mn-lt"/>
          </a:endParaRPr>
        </a:p>
      </dsp:txBody>
      <dsp:txXfrm>
        <a:off x="18333" y="871560"/>
        <a:ext cx="3672507" cy="589285"/>
      </dsp:txXfrm>
    </dsp:sp>
    <dsp:sp modelId="{BAA0A00F-5666-4B55-8E61-CBAF57342D24}">
      <dsp:nvSpPr>
        <dsp:cNvPr id="0" name=""/>
        <dsp:cNvSpPr/>
      </dsp:nvSpPr>
      <dsp:spPr>
        <a:xfrm>
          <a:off x="4785398" y="754403"/>
          <a:ext cx="4050339" cy="625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0622E4-E266-426C-A0B3-C1E7C891BB1B}">
      <dsp:nvSpPr>
        <dsp:cNvPr id="0" name=""/>
        <dsp:cNvSpPr/>
      </dsp:nvSpPr>
      <dsp:spPr>
        <a:xfrm>
          <a:off x="4892048" y="855720"/>
          <a:ext cx="4050339" cy="625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+mn-lt"/>
            </a:rPr>
            <a:t>для целей, не связанных со строительством</a:t>
          </a:r>
          <a:endParaRPr lang="ru-RU" sz="2000" b="1" kern="1200" dirty="0">
            <a:solidFill>
              <a:srgbClr val="002060"/>
            </a:solidFill>
            <a:latin typeface="+mn-lt"/>
          </a:endParaRPr>
        </a:p>
      </dsp:txBody>
      <dsp:txXfrm>
        <a:off x="4910381" y="874053"/>
        <a:ext cx="4013673" cy="589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1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2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C99E44-B4CB-48BA-885C-110544A7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6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2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51" tIns="41876" rIns="83751" bIns="41876" anchor="ctr"/>
          <a:lstStyle/>
          <a:p>
            <a:pPr algn="ctr" defTabSz="409484"/>
            <a:fld id="{253F43F4-20C2-4A22-BFF1-B63B21113CD7}" type="slidenum">
              <a:rPr lang="en-GB" sz="1300">
                <a:solidFill>
                  <a:srgbClr val="000000"/>
                </a:solidFill>
              </a:rPr>
              <a:pPr algn="ctr" defTabSz="409484"/>
              <a:t>‹#›</a:t>
            </a:fld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5650"/>
            <a:ext cx="4957762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4876"/>
            <a:ext cx="5435600" cy="446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1"/>
            <a:ext cx="29495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4" y="1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2" y="9431339"/>
            <a:ext cx="2949575" cy="49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45165" y="284164"/>
            <a:ext cx="7953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AEBAD1-6ED0-474A-9525-AEB248BAF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784" indent="-285686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2745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599843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6941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040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137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8235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5333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/>
            <a:fld id="{5138B902-6AE1-42E9-B1FE-842B2B200A29}" type="slidenum">
              <a:rPr lang="en-GB" smtClean="0">
                <a:solidFill>
                  <a:srgbClr val="000000"/>
                </a:solidFill>
              </a:rPr>
              <a:pPr eaLnBrk="1"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962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4457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0800" y="1612900"/>
            <a:ext cx="2266950" cy="5051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68363" y="1612900"/>
            <a:ext cx="6650037" cy="5051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505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322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33450" y="2339975"/>
            <a:ext cx="8207375" cy="432435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404037242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68363" y="1612900"/>
            <a:ext cx="9069387" cy="5051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960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33450" y="2339975"/>
            <a:ext cx="8207375" cy="432435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740573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6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58274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3450" y="2339975"/>
            <a:ext cx="40274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2339975"/>
            <a:ext cx="40274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0655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3291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939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2210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371642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33470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871075" cy="740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1612900"/>
            <a:ext cx="9069387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2339975"/>
            <a:ext cx="82073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603375" y="855663"/>
            <a:ext cx="306546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15351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19923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24495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29067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449170">
              <a:lnSpc>
                <a:spcPct val="90000"/>
              </a:lnSpc>
              <a:defRPr/>
            </a:pPr>
            <a:r>
              <a:rPr lang="ru-RU" sz="2600" b="1" smtClean="0">
                <a:solidFill>
                  <a:srgbClr val="4C4C4C"/>
                </a:solidFill>
                <a:latin typeface="Times New Roman" pitchFamily="18" charset="0"/>
              </a:rPr>
              <a:t>Кировская область</a:t>
            </a:r>
            <a:endParaRPr lang="en-GB" sz="2600" b="1" smtClean="0">
              <a:solidFill>
                <a:srgbClr val="4C4C4C"/>
              </a:solidFill>
              <a:latin typeface="Times New Roman" pitchFamily="18" charset="0"/>
            </a:endParaRP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1728788" y="1343025"/>
            <a:ext cx="8280400" cy="1588"/>
          </a:xfrm>
          <a:prstGeom prst="line">
            <a:avLst/>
          </a:prstGeom>
          <a:noFill/>
          <a:ln w="10800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5562600" y="457200"/>
            <a:ext cx="22860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defTabSz="449170" eaLnBrk="1">
              <a:spcBef>
                <a:spcPct val="50000"/>
              </a:spcBef>
              <a:defRPr/>
            </a:pPr>
            <a:endParaRPr lang="ru-RU" smtClean="0">
              <a:latin typeface="Arial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752600" y="1343025"/>
            <a:ext cx="83280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5pPr>
      <a:lvl6pPr marL="1536700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6pPr>
      <a:lvl7pPr marL="1993900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7pPr>
      <a:lvl8pPr marL="2451100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8pPr>
      <a:lvl9pPr marL="2908300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2400" b="1">
          <a:solidFill>
            <a:srgbClr val="000000"/>
          </a:solidFill>
          <a:latin typeface="Times New Roman" pitchFamily="18" charset="0"/>
        </a:defRPr>
      </a:lvl9pPr>
    </p:titleStyle>
    <p:bodyStyle>
      <a:lvl1pPr marL="430213" indent="-323850" algn="l" defTabSz="449263" rtl="0" eaLnBrk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pitchFamily="2" charset="0"/>
        <a:buChar char="●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49263" rtl="0" eaLnBrk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pitchFamily="2" charset="0"/>
        <a:buChar char="–"/>
        <a:defRPr sz="2400">
          <a:solidFill>
            <a:srgbClr val="000000"/>
          </a:solidFill>
          <a:latin typeface="+mn-lt"/>
        </a:defRPr>
      </a:lvl2pPr>
      <a:lvl3pPr marL="1293813" indent="-215900" algn="l" defTabSz="449263" rtl="0" eaLnBrk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pitchFamily="2" charset="0"/>
        <a:buChar char="●"/>
        <a:defRPr sz="2000">
          <a:solidFill>
            <a:srgbClr val="000000"/>
          </a:solidFill>
          <a:latin typeface="+mn-lt"/>
        </a:defRPr>
      </a:lvl3pPr>
      <a:lvl4pPr marL="1725613" indent="-214313" algn="l" defTabSz="449263" rtl="0" eaLnBrk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pitchFamily="2" charset="0"/>
        <a:buChar char="–"/>
        <a:defRPr sz="1600">
          <a:solidFill>
            <a:srgbClr val="000000"/>
          </a:solidFill>
          <a:latin typeface="+mn-lt"/>
        </a:defRPr>
      </a:lvl4pPr>
      <a:lvl5pPr marL="2157413" indent="-215900" algn="l" defTabSz="449263" rtl="0" eaLnBrk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pitchFamily="2" charset="0"/>
        <a:buChar char="●"/>
        <a:defRPr sz="1400">
          <a:solidFill>
            <a:srgbClr val="000000"/>
          </a:solidFill>
          <a:latin typeface="+mn-lt"/>
        </a:defRPr>
      </a:lvl5pPr>
      <a:lvl6pPr marL="26146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pitchFamily="2" charset="0"/>
        <a:buChar char="●"/>
        <a:defRPr sz="1400">
          <a:solidFill>
            <a:srgbClr val="000000"/>
          </a:solidFill>
          <a:latin typeface="+mn-lt"/>
        </a:defRPr>
      </a:lvl6pPr>
      <a:lvl7pPr marL="30718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pitchFamily="2" charset="0"/>
        <a:buChar char="●"/>
        <a:defRPr sz="1400">
          <a:solidFill>
            <a:srgbClr val="000000"/>
          </a:solidFill>
          <a:latin typeface="+mn-lt"/>
        </a:defRPr>
      </a:lvl7pPr>
      <a:lvl8pPr marL="35290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pitchFamily="2" charset="0"/>
        <a:buChar char="●"/>
        <a:defRPr sz="1400">
          <a:solidFill>
            <a:srgbClr val="000000"/>
          </a:solidFill>
          <a:latin typeface="+mn-lt"/>
        </a:defRPr>
      </a:lvl8pPr>
      <a:lvl9pPr marL="39862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pitchFamily="2" charset="0"/>
        <a:buChar char="●"/>
        <a:defRPr sz="14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s.kirovreg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9275763" y="376238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0" tIns="45711" rIns="91420" bIns="45711"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298450" y="403225"/>
            <a:ext cx="3159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0" tIns="45711" rIns="91420" bIns="45711"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>
              <a:spcBef>
                <a:spcPct val="50000"/>
              </a:spcBef>
            </a:pPr>
            <a:fld id="{BC71F84D-2284-4913-AEF7-FC9D3943DB82}" type="slidenum">
              <a:rPr lang="ru-RU">
                <a:solidFill>
                  <a:srgbClr val="000066"/>
                </a:solidFill>
              </a:rPr>
              <a:pPr algn="r" eaLnBrk="1">
                <a:spcBef>
                  <a:spcPct val="50000"/>
                </a:spcBef>
              </a:pPr>
              <a:t>1</a:t>
            </a:fld>
            <a:endParaRPr lang="ru-RU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1010" y="2142698"/>
            <a:ext cx="8898340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Министерство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государственного имущества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Кировской области: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новые подходы к решению задач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8612" y="5684874"/>
            <a:ext cx="7323137" cy="627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13.08.2015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312" y="174171"/>
            <a:ext cx="4585379" cy="1197429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+mn-lt"/>
              </a:rPr>
              <a:t>Перечень государственных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услуг, планируемых к предоставлению министерством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государственного имущества Кировской области</a:t>
            </a:r>
            <a:endParaRPr lang="ru-RU" sz="2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4541" y="1542934"/>
            <a:ext cx="9470571" cy="5688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1. Предварительное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согласование предоставления земельных участков, находящихся в собственности Кировской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области;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. Предоставление земельных участков, находящихся в собственности Кировской области, в собственность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бесплатно;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3. Принятие решения о выдаче разрешения на использование земельных участков, находящихся в собственности Кировской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области;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4. Заключение соглашения об установлении сервитута в отношении земельных участков (частей земельных участков), находящихся в собственности Кировской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области;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5. Продажа земельных участков, находящихся в собственности Кировской области, без проведения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торгов;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6. Обмен земельных участков, находящихся в собственности Кировской области, и земельных участков, находящихся в частной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собственности;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7. Заключение соглашения о перераспределении земельных участков, находящихся в собственности Кировской области, и земельных участков, находящихся в частной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собственности;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8. Прекращение прав на земельные участки, находящиеся в собственности Кировской области.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+mn-lt"/>
              </a:rPr>
              <a:t> 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62851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1086" y="217714"/>
            <a:ext cx="4441371" cy="1012372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Открытость деятельности министерства государственного имущества Кировской области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93028" y="1778228"/>
            <a:ext cx="571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министерстве государственного имущества Кировской области создан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Общественный совет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За 6 месяцев работы проведено пять заседаний Общественного совета. 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 descr="C:\Users\StrauzovaYU\Pictures\аренд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26" y="1636713"/>
            <a:ext cx="2998787" cy="224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059" y="4055906"/>
            <a:ext cx="9764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Сайт Министерства государственного имущества Кировской области:</a:t>
            </a:r>
          </a:p>
          <a:p>
            <a:pPr algn="just">
              <a:lnSpc>
                <a:spcPct val="150000"/>
              </a:lnSpc>
            </a:pPr>
            <a:r>
              <a:rPr lang="ru-RU" b="1" u="sng" dirty="0">
                <a:solidFill>
                  <a:srgbClr val="7030A0"/>
                </a:solidFill>
                <a:latin typeface="+mn-lt"/>
                <a:hlinkClick r:id="rId3"/>
              </a:rPr>
              <a:t>http://www.dgs.kirovreg.ru</a:t>
            </a:r>
            <a:r>
              <a:rPr lang="ru-RU" b="1" dirty="0">
                <a:solidFill>
                  <a:srgbClr val="7030A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89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2343" y="3559629"/>
            <a:ext cx="6792686" cy="46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2019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2738" y="276225"/>
            <a:ext cx="4560887" cy="63341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О </a:t>
            </a: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министерстве государственного имущества Кировской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841" y="5027004"/>
            <a:ext cx="9335067" cy="233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Задачи управления государственным имуществом: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- обеспечение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эффективности использования  и распоряжения государственным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имуществом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- обеспечение 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поступления доходов от использования государственного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имущества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- совершенствование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системы учета и контроля использования государственного имущества</a:t>
            </a:r>
          </a:p>
          <a:p>
            <a:endParaRPr lang="ru-RU" dirty="0">
              <a:solidFill>
                <a:srgbClr val="CC0000"/>
              </a:solidFill>
            </a:endParaRPr>
          </a:p>
          <a:p>
            <a:endParaRPr lang="ru-RU" dirty="0">
              <a:solidFill>
                <a:srgbClr val="CC0000"/>
              </a:solidFill>
            </a:endParaRPr>
          </a:p>
          <a:p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69469431"/>
              </p:ext>
            </p:extLst>
          </p:nvPr>
        </p:nvGraphicFramePr>
        <p:xfrm>
          <a:off x="0" y="1294038"/>
          <a:ext cx="10080625" cy="337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442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4514" y="76200"/>
            <a:ext cx="4789715" cy="126274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Эффективное использование 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распоряжение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государственным имуществом</a:t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167" y="2310257"/>
            <a:ext cx="956727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 defTabSz="914400" hangingPunct="1">
              <a:lnSpc>
                <a:spcPct val="150000"/>
              </a:lnSpc>
              <a:spcAft>
                <a:spcPts val="200"/>
              </a:spcAft>
              <a:buClrTx/>
              <a:buSzTx/>
            </a:pPr>
            <a:r>
              <a:rPr lang="ru-RU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●    </a:t>
            </a:r>
            <a:r>
              <a:rPr lang="ru-RU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выявление  высвобождаемых, свободных и неиспользуемых, излишних площадей;</a:t>
            </a:r>
            <a:endParaRPr lang="ru-RU" dirty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 indent="539750" algn="just" defTabSz="914400" hangingPunct="1">
              <a:lnSpc>
                <a:spcPct val="150000"/>
              </a:lnSpc>
              <a:spcAft>
                <a:spcPts val="200"/>
              </a:spcAft>
              <a:buClrTx/>
              <a:buSzTx/>
            </a:pPr>
            <a:r>
              <a:rPr lang="ru-RU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● оценка эффективности использования государственными организациями объектов недвижимости</a:t>
            </a:r>
          </a:p>
          <a:p>
            <a:pPr indent="539750" algn="just" defTabSz="914400" hangingPunct="1">
              <a:lnSpc>
                <a:spcPct val="150000"/>
              </a:lnSpc>
              <a:spcAft>
                <a:spcPts val="200"/>
              </a:spcAft>
              <a:buClrTx/>
              <a:buSzTx/>
            </a:pPr>
            <a:r>
              <a:rPr lang="ru-RU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●  изъятие неиспользуемого, неэффективно используемого имущества для обеспечения нужд областных организаций, арендующих помещения у третьих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лиц</a:t>
            </a:r>
          </a:p>
          <a:p>
            <a:pPr indent="539750" algn="just" defTabSz="914400" hangingPunct="1">
              <a:lnSpc>
                <a:spcPct val="150000"/>
              </a:lnSpc>
              <a:spcAft>
                <a:spcPts val="200"/>
              </a:spcAft>
              <a:buClrTx/>
              <a:buSzTx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● 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снижение  </a:t>
            </a:r>
            <a:r>
              <a:rPr lang="ru-RU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расходов (арендной платы) областных организаций за  пользование зданиями  (помещениями):</a:t>
            </a:r>
          </a:p>
          <a:p>
            <a:pPr marL="285750" indent="-285750" algn="just" defTabSz="914400" hangingPunct="1">
              <a:lnSpc>
                <a:spcPct val="100000"/>
              </a:lnSpc>
              <a:spcAft>
                <a:spcPts val="200"/>
              </a:spcAft>
              <a:buClrTx/>
              <a:buSzTx/>
              <a:buFont typeface="Wingdings" pitchFamily="2" charset="2"/>
              <a:buChar char="ü"/>
            </a:pPr>
            <a:r>
              <a:rPr lang="ru-RU" sz="16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максимальное </a:t>
            </a:r>
            <a:r>
              <a:rPr lang="ru-RU" sz="1600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размещение организаций на «областных» площадях;</a:t>
            </a:r>
            <a:endParaRPr lang="ru-RU" sz="1600" i="1" dirty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 marL="285750" indent="-285750" algn="just" defTabSz="914400" hangingPunct="1">
              <a:lnSpc>
                <a:spcPct val="100000"/>
              </a:lnSpc>
              <a:spcAft>
                <a:spcPts val="200"/>
              </a:spcAft>
              <a:buClrTx/>
              <a:buSzTx/>
              <a:buFont typeface="Wingdings" pitchFamily="2" charset="2"/>
              <a:buChar char="ü"/>
            </a:pPr>
            <a:r>
              <a:rPr lang="ru-RU" sz="16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проведение  работы с муниципальными образованиями и с Территориальным управлением </a:t>
            </a:r>
            <a:r>
              <a:rPr lang="ru-RU" sz="1600" i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Росимущества</a:t>
            </a:r>
            <a:r>
              <a:rPr lang="ru-RU" sz="16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по Кировской области о предоставлении площадей на безвозмездной основе.</a:t>
            </a:r>
          </a:p>
          <a:p>
            <a:pPr indent="539750" algn="just" defTabSz="914400" hangingPunct="1">
              <a:lnSpc>
                <a:spcPct val="100000"/>
              </a:lnSpc>
              <a:spcAft>
                <a:spcPts val="200"/>
              </a:spcAft>
              <a:buClrTx/>
              <a:buSzTx/>
            </a:pPr>
            <a:endParaRPr lang="ru-RU" dirty="0">
              <a:solidFill>
                <a:srgbClr val="0000CC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32" y="1445195"/>
            <a:ext cx="9752693" cy="5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C0000"/>
                </a:solidFill>
                <a:latin typeface="+mn-lt"/>
              </a:rPr>
              <a:t>Создана Межведомственная </a:t>
            </a:r>
            <a:r>
              <a:rPr lang="ru-RU" dirty="0">
                <a:solidFill>
                  <a:srgbClr val="CC0000"/>
                </a:solidFill>
                <a:latin typeface="+mn-lt"/>
              </a:rPr>
              <a:t>комиссия по повышению оценки эффективности управления государственной собственностью Кировской </a:t>
            </a:r>
            <a:r>
              <a:rPr lang="ru-RU" dirty="0" smtClean="0">
                <a:solidFill>
                  <a:srgbClr val="CC0000"/>
                </a:solidFill>
                <a:latin typeface="+mn-lt"/>
              </a:rPr>
              <a:t>области</a:t>
            </a:r>
            <a:endParaRPr lang="ru-RU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56" y="2164272"/>
            <a:ext cx="8523513" cy="5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Задачи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93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0199" y="283029"/>
            <a:ext cx="4593771" cy="979716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Arial" charset="0"/>
              </a:rPr>
              <a:t>Доходы от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аренды государственного имущества, </a:t>
            </a:r>
            <a:r>
              <a:rPr lang="ru-RU" sz="2000" dirty="0" err="1" smtClean="0">
                <a:solidFill>
                  <a:srgbClr val="002060"/>
                </a:solidFill>
                <a:latin typeface="Arial" charset="0"/>
              </a:rPr>
              <a:t>млн.рублей</a:t>
            </a: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285911"/>
              </p:ext>
            </p:extLst>
          </p:nvPr>
        </p:nvGraphicFramePr>
        <p:xfrm>
          <a:off x="544286" y="1539698"/>
          <a:ext cx="8839200" cy="448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059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5061" y="0"/>
            <a:ext cx="4365625" cy="1186543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+mn-lt"/>
                <a:cs typeface="Arial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+mn-lt"/>
                <a:cs typeface="Arial" charset="0"/>
              </a:rPr>
            </a:br>
            <a:r>
              <a:rPr lang="ru-RU" sz="2000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Приватизация </a:t>
            </a:r>
            <a:r>
              <a:rPr lang="ru-RU" sz="20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0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</a:br>
            <a:r>
              <a:rPr lang="ru-RU" sz="20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государственного имущества Кировской области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Arial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+mn-lt"/>
                <a:cs typeface="Arial" charset="0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342" y="5213908"/>
            <a:ext cx="8643258" cy="5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rial"/>
              </a:rPr>
              <a:t>●  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пакеты акций 5 хозяйственных обществ, находящихся в собственности Кировской области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342" y="5788168"/>
            <a:ext cx="8643258" cy="5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rial"/>
              </a:rPr>
              <a:t>●   26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 объектов недвижимого имущества, находящегося в собственности Кировской области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142" y="6388236"/>
            <a:ext cx="8795658" cy="333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rial"/>
              </a:rPr>
              <a:t>●  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6 земельных участков, находящихся в собственности Кировской области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46" y="4842987"/>
            <a:ext cx="8697685" cy="3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C0000"/>
                </a:solidFill>
                <a:latin typeface="+mn-lt"/>
                <a:ea typeface="+mj-ea"/>
                <a:cs typeface="Arial" charset="0"/>
              </a:rPr>
              <a:t>Прогнозный </a:t>
            </a:r>
            <a:r>
              <a:rPr lang="ru-RU" sz="2000" b="1" dirty="0">
                <a:solidFill>
                  <a:srgbClr val="CC0000"/>
                </a:solidFill>
                <a:latin typeface="+mn-lt"/>
                <a:ea typeface="+mj-ea"/>
                <a:cs typeface="Arial" charset="0"/>
              </a:rPr>
              <a:t>план приватизации </a:t>
            </a:r>
            <a:r>
              <a:rPr lang="ru-RU" dirty="0" smtClean="0">
                <a:solidFill>
                  <a:srgbClr val="CC0000"/>
                </a:solidFill>
              </a:rPr>
              <a:t>: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0446" y="1412969"/>
            <a:ext cx="9362365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	Задачи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+mn-lt"/>
              </a:rPr>
              <a:t>продолжение структурных преобразований в экономике Кировской области;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оптимизация 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структуры государственной собственности Кировской области;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обеспечение  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доходов областного бюджета;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+mn-lt"/>
              </a:rPr>
              <a:t>снижение затрат областного бюджета на содержание и ремонт недвижимого имущества, не являющегося необходимым для осуществления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государственных полномочий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5085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1972" y="217715"/>
            <a:ext cx="4397829" cy="990600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Arial" charset="0"/>
              </a:rPr>
              <a:t>Доходы от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приватизации государственного </a:t>
            </a: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имущества, </a:t>
            </a:r>
            <a:r>
              <a:rPr lang="ru-RU" sz="2000" dirty="0" err="1">
                <a:solidFill>
                  <a:srgbClr val="002060"/>
                </a:solidFill>
                <a:latin typeface="Arial" charset="0"/>
              </a:rPr>
              <a:t>млн.рублей</a:t>
            </a:r>
            <a:r>
              <a:rPr lang="ru-RU" dirty="0">
                <a:solidFill>
                  <a:srgbClr val="002060"/>
                </a:solidFill>
                <a:latin typeface="Arial" charset="0"/>
              </a:rPr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3491008"/>
              </p:ext>
            </p:extLst>
          </p:nvPr>
        </p:nvGraphicFramePr>
        <p:xfrm>
          <a:off x="751114" y="1539697"/>
          <a:ext cx="8654143" cy="518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515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84C49"/>
              </a:clrFrom>
              <a:clrTo>
                <a:srgbClr val="684C4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00" y="3457575"/>
            <a:ext cx="9217025" cy="3568700"/>
          </a:xfrm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546100" y="1357313"/>
            <a:ext cx="90852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285750" indent="-285750" eaLnBrk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+mn-lt"/>
              </a:rPr>
              <a:t>С 1 марта 2015 вступил в силу Федеральный закон № 171-ФЗ «О внесении изменений в Земельный кодекс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РФ 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и отдельные законодательные акты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РФ»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228894"/>
              </p:ext>
            </p:extLst>
          </p:nvPr>
        </p:nvGraphicFramePr>
        <p:xfrm>
          <a:off x="546100" y="2581702"/>
          <a:ext cx="8942388" cy="180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10199" y="283029"/>
            <a:ext cx="4593771" cy="979716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Земельные отношения</a:t>
            </a: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212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2046627" y="1635706"/>
            <a:ext cx="6248401" cy="382587"/>
          </a:xfrm>
        </p:spPr>
        <p:txBody>
          <a:bodyPr/>
          <a:lstStyle/>
          <a:p>
            <a:pPr algn="ctr"/>
            <a:r>
              <a:rPr lang="ru-RU" sz="1800" b="0" dirty="0" smtClean="0">
                <a:solidFill>
                  <a:srgbClr val="C00000"/>
                </a:solidFill>
                <a:latin typeface="+mn-lt"/>
              </a:rPr>
              <a:t>Динамика предоставления земельных участков, 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2636" y="161316"/>
            <a:ext cx="50387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О предоставлении земельных участков многодетным семьям на территории Кировской области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50371" y="5534748"/>
            <a:ext cx="10243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lvl="1" indent="0" algn="just">
              <a:lnSpc>
                <a:spcPct val="100000"/>
              </a:lnSpc>
              <a:defRPr/>
            </a:pPr>
            <a:r>
              <a:rPr lang="ru-RU" dirty="0">
                <a:solidFill>
                  <a:srgbClr val="002060"/>
                </a:solidFill>
                <a:latin typeface="+mn-lt"/>
              </a:rPr>
              <a:t>Указ Президента Российской Федерации от 07.05.2012 № 600 «О мерах по обеспечению граждан Российской Федерации доступным и комфортным жильем и повышению качества жилищно-коммунальных услуг»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54257"/>
              </p:ext>
            </p:extLst>
          </p:nvPr>
        </p:nvGraphicFramePr>
        <p:xfrm>
          <a:off x="801234" y="1983468"/>
          <a:ext cx="820737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556884" y="3968612"/>
            <a:ext cx="121897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2pPr>
            <a:lvl3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3pPr>
            <a:lvl4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4pPr>
            <a:lvl5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5pPr>
            <a:lvl6pPr marL="15367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19939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24511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29083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400" b="0" dirty="0" smtClean="0">
                <a:solidFill>
                  <a:srgbClr val="002060"/>
                </a:solidFill>
                <a:latin typeface="+mn-lt"/>
              </a:rPr>
              <a:t>2012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603170" y="3968612"/>
            <a:ext cx="1077685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2pPr>
            <a:lvl3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3pPr>
            <a:lvl4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4pPr>
            <a:lvl5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5pPr>
            <a:lvl6pPr marL="15367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19939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24511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29083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400" b="0" dirty="0" smtClean="0">
                <a:solidFill>
                  <a:srgbClr val="002060"/>
                </a:solidFill>
                <a:latin typeface="+mn-lt"/>
              </a:rPr>
              <a:t>2013 год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402740" y="3968610"/>
            <a:ext cx="121897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2pPr>
            <a:lvl3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3pPr>
            <a:lvl4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4pPr>
            <a:lvl5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5pPr>
            <a:lvl6pPr marL="15367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19939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24511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29083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400" b="0" dirty="0" smtClean="0">
                <a:solidFill>
                  <a:srgbClr val="002060"/>
                </a:solidFill>
                <a:latin typeface="+mn-lt"/>
              </a:rPr>
              <a:t>7 месяцев 2015 года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475742" y="3968611"/>
            <a:ext cx="121897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2pPr>
            <a:lvl3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3pPr>
            <a:lvl4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4pPr>
            <a:lvl5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5pPr>
            <a:lvl6pPr marL="15367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19939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24511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2908300" indent="-215900" algn="l" defTabSz="449263" rtl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400" b="0" dirty="0" smtClean="0">
                <a:solidFill>
                  <a:srgbClr val="002060"/>
                </a:solidFill>
                <a:latin typeface="+mn-lt"/>
              </a:rPr>
              <a:t>2014 год</a:t>
            </a:r>
          </a:p>
        </p:txBody>
      </p:sp>
    </p:spTree>
    <p:extLst>
      <p:ext uri="{BB962C8B-B14F-4D97-AF65-F5344CB8AC3E}">
        <p14:creationId xmlns:p14="http://schemas.microsoft.com/office/powerpoint/2010/main" val="55653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5583" y="-97972"/>
            <a:ext cx="4986111" cy="1611086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Перечень государственных услуг, предоставляемых министерством государственного имущества Кировской области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257" y="1513114"/>
            <a:ext cx="9666514" cy="5447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1.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юридическим и физическим лицам сведений о ранее приватизированном областном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имуществе;</a:t>
            </a:r>
          </a:p>
          <a:p>
            <a:pPr lvl="0"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2.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юридическим и физическим лицам сведений из реестра государственного имущества Кировской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области;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3.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объектов недвижимого имущества, находящихся в государственной собственности Кировской области, в аренду без проведения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торгов;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4.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информации об объектах недвижимого имущества, находящихся в государственной собственности Кировской области и предназначенных для сдачи в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аренду;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5.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земельных участков из земель, находящихся в собственности Кировской области, на которых расположены здания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, сооружения, в аренду, постоянное  пользование безвозмездное срочное пользование, собственность;</a:t>
            </a:r>
          </a:p>
          <a:p>
            <a:pPr lvl="0"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6. Прием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заявлений и выдача документов о согласовании проектов границ земельных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участков;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7.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земельных участков из земель сельскохозяйственного значения, находящихся в собственности Кировской области, для создания фермерского хозяйства и осуществления его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деятельности;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8. Предоставление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земельных участков из земель, находящихся в собственности Кировской области, для индивидуального жилищного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строительства.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  <a:p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4385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pitchFamily="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pitchFamily="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21944</TotalTime>
  <Words>690</Words>
  <Application>Microsoft Office PowerPoint</Application>
  <PresentationFormat>Произвольный</PresentationFormat>
  <Paragraphs>97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 О министерстве государственного имущества Кировской области </vt:lpstr>
      <vt:lpstr>Эффективное использование  и распоряжение государственным имуществом </vt:lpstr>
      <vt:lpstr>Доходы от аренды государственного имущества, млн.рублей </vt:lpstr>
      <vt:lpstr> Приватизация  государственного имущества Кировской области </vt:lpstr>
      <vt:lpstr>Доходы от приватизации государственного имущества, млн.рублей </vt:lpstr>
      <vt:lpstr>Земельные отношения </vt:lpstr>
      <vt:lpstr>Динамика предоставления земельных участков, %</vt:lpstr>
      <vt:lpstr>Перечень государственных услуг, предоставляемых министерством государственного имущества Кировской области</vt:lpstr>
      <vt:lpstr>Перечень государственных услуг, планируемых к предоставлению министерством государственного имущества Кировской области</vt:lpstr>
      <vt:lpstr>Открытость деятельности министерства государственного имущества Кировской области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  Кировской области: приглашение к сотрудничеству  Шаров Сергей Иванович  начальник управления  развития народных промыслов и ремесел  23 марта 2006 г. г. Киров</dc:title>
  <dc:creator>Диана Акчурина</dc:creator>
  <cp:lastModifiedBy>Яна Страузова</cp:lastModifiedBy>
  <cp:revision>983</cp:revision>
  <cp:lastPrinted>2015-08-12T14:16:18Z</cp:lastPrinted>
  <dcterms:modified xsi:type="dcterms:W3CDTF">2015-08-13T11:53:00Z</dcterms:modified>
</cp:coreProperties>
</file>